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j42y/6GvJJMS3D1agBbfXF2TM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2"/>
  </p:normalViewPr>
  <p:slideViewPr>
    <p:cSldViewPr snapToGrid="0" snapToObjects="1">
      <p:cViewPr varScale="1">
        <p:scale>
          <a:sx n="109" d="100"/>
          <a:sy n="109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7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7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9255346" y="2750337"/>
            <a:ext cx="1171888" cy="135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6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6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6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>
            <a:spLocks noGrp="1"/>
          </p:cNvSpPr>
          <p:nvPr>
            <p:ph type="pic" idx="2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ldNum" idx="12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7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7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8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body" idx="1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2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sldNum" idx="12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28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136" name="Google Shape;136;p28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9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sldNum" idx="12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0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2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3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4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5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6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олбец с тремя рисунками">
  <p:cSld name="Столбец с тремя рисунками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1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1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31"/>
          <p:cNvSpPr>
            <a:spLocks noGrp="1"/>
          </p:cNvSpPr>
          <p:nvPr>
            <p:ph type="pic" idx="2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3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4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31"/>
          <p:cNvSpPr>
            <a:spLocks noGrp="1"/>
          </p:cNvSpPr>
          <p:nvPr>
            <p:ph type="pic" idx="5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6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body" idx="7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1"/>
          <p:cNvSpPr>
            <a:spLocks noGrp="1"/>
          </p:cNvSpPr>
          <p:nvPr>
            <p:ph type="pic" idx="8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body" idx="9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 rot="5400000">
            <a:off x="3687593" y="-670399"/>
            <a:ext cx="3599316" cy="961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3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 rot="5400000">
            <a:off x="8489252" y="2249576"/>
            <a:ext cx="4353760" cy="107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 rot="5400000">
            <a:off x="2452029" y="-1162110"/>
            <a:ext cx="5326589" cy="8870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dt" idx="10"/>
          </p:nvPr>
        </p:nvSpPr>
        <p:spPr>
          <a:xfrm>
            <a:off x="680712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126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sldNum" idx="12"/>
          </p:nvPr>
        </p:nvSpPr>
        <p:spPr>
          <a:xfrm>
            <a:off x="10097550" y="5398633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>
            <a:spLocks noGrp="1"/>
          </p:cNvSpPr>
          <p:nvPr>
            <p:ph type="pic" idx="2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9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9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3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4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0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0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0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body" idx="1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2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1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1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1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2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086907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2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4" y="4087901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2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2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DF1EC"/>
              </a:buClr>
              <a:buSzPts val="2000"/>
              <a:buNone/>
              <a:defRPr sz="2000">
                <a:solidFill>
                  <a:srgbClr val="FDF1E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2000"/>
              <a:buNone/>
              <a:defRPr sz="2000">
                <a:solidFill>
                  <a:srgbClr val="FDF1E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800"/>
              <a:buNone/>
              <a:defRPr sz="1800">
                <a:solidFill>
                  <a:srgbClr val="FDF1E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DF1EC"/>
              </a:buClr>
              <a:buSzPts val="1600"/>
              <a:buNone/>
              <a:defRPr sz="1600">
                <a:solidFill>
                  <a:srgbClr val="FDF1EC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10729455" y="286989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3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3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3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3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4" descr="HD-ShadowShor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4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5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5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F4A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685846" y="2336873"/>
            <a:ext cx="5608336" cy="359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680322" y="2336872"/>
            <a:ext cx="3790078" cy="359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6" descr="hashOverlay-FullResolve.png"/>
          <p:cNvPicPr preferRelativeResize="0"/>
          <p:nvPr/>
        </p:nvPicPr>
        <p:blipFill rotWithShape="1">
          <a:blip r:embed="rId19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6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rgbClr val="FDF1EC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xt.reverso.net/%D0%BF%D0%B5%D1%80%D0%B5%D0%B2%D0%BE%D0%B4/%D0%B0%D0%BD%D0%B3%D0%BB%D0%B8%D0%B9%D1%81%D0%BA%D0%B8%D0%B9-%D1%80%D1%83%D1%81%D1%81%D0%BA%D0%B8%D0%B9/in+substantive+area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8121"/>
            </a:gs>
            <a:gs pos="56000">
              <a:srgbClr val="D54006"/>
            </a:gs>
            <a:gs pos="100000">
              <a:srgbClr val="8C0000"/>
            </a:gs>
          </a:gsLst>
          <a:lin ang="2520000" scaled="0"/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"/>
          <p:cNvSpPr txBox="1">
            <a:spLocks noGrp="1"/>
          </p:cNvSpPr>
          <p:nvPr>
            <p:ph type="ctrTitle"/>
          </p:nvPr>
        </p:nvSpPr>
        <p:spPr>
          <a:xfrm>
            <a:off x="0" y="2733709"/>
            <a:ext cx="8824456" cy="1203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4000"/>
              <a:buFont typeface="Trebuchet MS"/>
              <a:buNone/>
            </a:pPr>
            <a:r>
              <a:rPr lang="en-US" sz="4000">
                <a:solidFill>
                  <a:srgbClr val="4E1B06"/>
                </a:solidFill>
              </a:rPr>
              <a:t>Ekaterinburg State </a:t>
            </a:r>
            <a:br>
              <a:rPr lang="en-US" sz="4000">
                <a:solidFill>
                  <a:srgbClr val="4E1B06"/>
                </a:solidFill>
              </a:rPr>
            </a:br>
            <a:r>
              <a:rPr lang="en-US" sz="4000">
                <a:solidFill>
                  <a:srgbClr val="4E1B06"/>
                </a:solidFill>
              </a:rPr>
              <a:t>Theatre Institute</a:t>
            </a:r>
            <a:endParaRPr sz="4000">
              <a:solidFill>
                <a:srgbClr val="4E1B06"/>
              </a:solidFill>
            </a:endParaRPr>
          </a:p>
        </p:txBody>
      </p:sp>
      <p:sp>
        <p:nvSpPr>
          <p:cNvPr id="203" name="Google Shape;203;p1"/>
          <p:cNvSpPr txBox="1"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204" name="Google Shape;2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089" y="3427106"/>
            <a:ext cx="1861751" cy="1143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75" name="Google Shape;275;p10"/>
          <p:cNvSpPr txBox="1">
            <a:spLocks noGrp="1"/>
          </p:cNvSpPr>
          <p:nvPr>
            <p:ph type="body" idx="1"/>
          </p:nvPr>
        </p:nvSpPr>
        <p:spPr>
          <a:xfrm>
            <a:off x="238897" y="2336873"/>
            <a:ext cx="5898292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r>
              <a:rPr lang="en-US" sz="1800" dirty="0">
                <a:solidFill>
                  <a:srgbClr val="F3F3F3"/>
                </a:solidFill>
              </a:rPr>
              <a:t>The ESTI provides supplementary courses for children and continuing education </a:t>
            </a:r>
            <a:r>
              <a:rPr lang="en-US" sz="1800" dirty="0" err="1">
                <a:solidFill>
                  <a:srgbClr val="F3F3F3"/>
                </a:solidFill>
              </a:rPr>
              <a:t>programmes</a:t>
            </a:r>
            <a:r>
              <a:rPr lang="en-US" sz="1800" dirty="0">
                <a:solidFill>
                  <a:srgbClr val="F3F3F3"/>
                </a:solidFill>
              </a:rPr>
              <a:t>  for adults in </a:t>
            </a:r>
            <a:r>
              <a:rPr lang="en-US" sz="1800" dirty="0">
                <a:solidFill>
                  <a:srgbClr val="F3F3F3"/>
                </a:solidFill>
                <a:uFill>
                  <a:noFill/>
                </a:uFill>
                <a:hlinkClick r:id="rId3"/>
              </a:rPr>
              <a:t>substantive areas</a:t>
            </a:r>
            <a:r>
              <a:rPr lang="en-US" sz="1800" dirty="0">
                <a:solidFill>
                  <a:srgbClr val="F3F3F3"/>
                </a:solidFill>
              </a:rPr>
              <a:t>, as well as the professional retraining </a:t>
            </a:r>
            <a:r>
              <a:rPr lang="en-US" sz="1800" dirty="0" err="1">
                <a:solidFill>
                  <a:srgbClr val="F3F3F3"/>
                </a:solidFill>
              </a:rPr>
              <a:t>programmes</a:t>
            </a:r>
            <a:r>
              <a:rPr lang="en-US" sz="1800" dirty="0">
                <a:solidFill>
                  <a:srgbClr val="F3F3F3"/>
                </a:solidFill>
              </a:rPr>
              <a:t> with leading theatre teachers:</a:t>
            </a:r>
            <a:endParaRPr sz="1800" dirty="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endParaRPr sz="1800" dirty="0">
              <a:solidFill>
                <a:srgbClr val="F3F3F3"/>
              </a:solidFill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•"/>
            </a:pPr>
            <a:r>
              <a:rPr lang="en-US" sz="1800" dirty="0">
                <a:solidFill>
                  <a:srgbClr val="F3F3F3"/>
                </a:solidFill>
              </a:rPr>
              <a:t>Drama Director (master of the course - associate professor of the</a:t>
            </a:r>
            <a:r>
              <a:rPr lang="en-US" sz="1800" dirty="0">
                <a:solidFill>
                  <a:srgbClr val="F3F3F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dirty="0">
                <a:solidFill>
                  <a:srgbClr val="F3F3F3"/>
                </a:solidFill>
              </a:rPr>
              <a:t>Russian State Institute of Performing Arts, Laureate of the RF State Prize A. A. </a:t>
            </a:r>
            <a:r>
              <a:rPr lang="en-US" sz="1800" dirty="0" err="1">
                <a:solidFill>
                  <a:srgbClr val="F3F3F3"/>
                </a:solidFill>
              </a:rPr>
              <a:t>Praudin</a:t>
            </a:r>
            <a:r>
              <a:rPr lang="en-US" sz="1800" dirty="0">
                <a:solidFill>
                  <a:srgbClr val="F3F3F3"/>
                </a:solidFill>
              </a:rPr>
              <a:t>)</a:t>
            </a:r>
            <a:endParaRPr sz="1800" dirty="0">
              <a:solidFill>
                <a:srgbClr val="F3F3F3"/>
              </a:solidFill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•"/>
            </a:pPr>
            <a:r>
              <a:rPr lang="en-US" sz="1800" dirty="0">
                <a:solidFill>
                  <a:srgbClr val="F3F3F3"/>
                </a:solidFill>
              </a:rPr>
              <a:t>Children on Stage (the basics of acting for children)</a:t>
            </a:r>
            <a:br>
              <a:rPr lang="en-US" sz="1800" dirty="0">
                <a:solidFill>
                  <a:srgbClr val="F3F3F3"/>
                </a:solidFill>
              </a:rPr>
            </a:br>
            <a:r>
              <a:rPr lang="en-US" sz="1800" dirty="0">
                <a:solidFill>
                  <a:srgbClr val="F3F3F3"/>
                </a:solidFill>
              </a:rPr>
              <a:t>Acting Art</a:t>
            </a:r>
            <a:endParaRPr sz="1800" dirty="0">
              <a:solidFill>
                <a:srgbClr val="F3F3F3"/>
              </a:solidFill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•"/>
            </a:pPr>
            <a:r>
              <a:rPr lang="en-US" sz="1800" dirty="0">
                <a:solidFill>
                  <a:srgbClr val="F3F3F3"/>
                </a:solidFill>
              </a:rPr>
              <a:t>Scenic Speech</a:t>
            </a:r>
            <a:endParaRPr sz="1800" dirty="0">
              <a:solidFill>
                <a:srgbClr val="F3F3F3"/>
              </a:solidFill>
            </a:endParaRPr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•"/>
            </a:pPr>
            <a:r>
              <a:rPr lang="en-US" sz="1800" dirty="0">
                <a:solidFill>
                  <a:srgbClr val="F3F3F3"/>
                </a:solidFill>
              </a:rPr>
              <a:t>Stage Movement</a:t>
            </a:r>
            <a:endParaRPr sz="1800" dirty="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None/>
            </a:pPr>
            <a:endParaRPr sz="1260" dirty="0">
              <a:solidFill>
                <a:srgbClr val="4E1B06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260"/>
              <a:buNone/>
            </a:pPr>
            <a:endParaRPr sz="1260" dirty="0">
              <a:solidFill>
                <a:srgbClr val="4E1B06"/>
              </a:solidFill>
            </a:endParaRPr>
          </a:p>
        </p:txBody>
      </p:sp>
      <p:pic>
        <p:nvPicPr>
          <p:cNvPr id="276" name="Google Shape;276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37189" y="2336873"/>
            <a:ext cx="5611724" cy="339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82" name="Google Shape;282;p11"/>
          <p:cNvSpPr txBox="1">
            <a:spLocks noGrp="1"/>
          </p:cNvSpPr>
          <p:nvPr>
            <p:ph type="body" idx="1"/>
          </p:nvPr>
        </p:nvSpPr>
        <p:spPr>
          <a:xfrm>
            <a:off x="680323" y="2336873"/>
            <a:ext cx="3876300" cy="3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40"/>
              <a:buNone/>
            </a:pPr>
            <a:r>
              <a:rPr lang="en-US" sz="1800"/>
              <a:t>In future new programmes are to be open:</a:t>
            </a:r>
            <a:endParaRPr sz="1800"/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40"/>
              <a:buNone/>
            </a:pPr>
            <a:endParaRPr sz="180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Bachelor’s programme in </a:t>
            </a:r>
            <a:r>
              <a:rPr lang="en-US" sz="1800" b="1"/>
              <a:t>Performance Decoration Technology</a:t>
            </a:r>
            <a:br>
              <a:rPr lang="en-US" sz="1800" b="1"/>
            </a:br>
            <a:endParaRPr sz="1800" b="1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Assistant internships in </a:t>
            </a:r>
            <a:r>
              <a:rPr lang="en-US" sz="1800" b="1"/>
              <a:t>Stage Speech</a:t>
            </a:r>
            <a:br>
              <a:rPr lang="en-US" sz="1800"/>
            </a:br>
            <a:endParaRPr sz="180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Masters in </a:t>
            </a:r>
            <a:r>
              <a:rPr lang="en-US" sz="1800" b="1"/>
              <a:t>Theater Arts</a:t>
            </a:r>
            <a:endParaRPr sz="1800" b="1">
              <a:solidFill>
                <a:srgbClr val="4E1B06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240"/>
              <a:buNone/>
            </a:pPr>
            <a:endParaRPr sz="1240" b="1">
              <a:solidFill>
                <a:srgbClr val="4E1B06"/>
              </a:solidFill>
            </a:endParaRPr>
          </a:p>
        </p:txBody>
      </p:sp>
      <p:sp>
        <p:nvSpPr>
          <p:cNvPr id="283" name="Google Shape;283;p11"/>
          <p:cNvSpPr>
            <a:spLocks noGrp="1"/>
          </p:cNvSpPr>
          <p:nvPr>
            <p:ph type="pic" idx="2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pic>
        <p:nvPicPr>
          <p:cNvPr id="289" name="Google Shape;28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625" r="7625"/>
          <a:stretch/>
        </p:blipFill>
        <p:spPr>
          <a:xfrm>
            <a:off x="346323" y="2374968"/>
            <a:ext cx="5977221" cy="396507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90" name="Google Shape;290;p12"/>
          <p:cNvSpPr txBox="1">
            <a:spLocks noGrp="1"/>
          </p:cNvSpPr>
          <p:nvPr>
            <p:ph type="body" idx="1"/>
          </p:nvPr>
        </p:nvSpPr>
        <p:spPr>
          <a:xfrm>
            <a:off x="6713838" y="2557846"/>
            <a:ext cx="4062308" cy="359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800" dirty="0"/>
              <a:t>The ESTI students take an active part in important social events: Day of Russia celebrations, student interuniversity projects, perform charity concerts and shows in hospitals, schools, and social welfare </a:t>
            </a:r>
            <a:r>
              <a:rPr lang="en-US" sz="1800" dirty="0" err="1"/>
              <a:t>organisations</a:t>
            </a:r>
            <a:endParaRPr sz="18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600"/>
              <a:buNone/>
            </a:pPr>
            <a:endParaRPr dirty="0">
              <a:solidFill>
                <a:srgbClr val="4E1B0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450443" y="753229"/>
            <a:ext cx="9843740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96" name="Google Shape;296;p13"/>
          <p:cNvSpPr txBox="1">
            <a:spLocks noGrp="1"/>
          </p:cNvSpPr>
          <p:nvPr>
            <p:ph type="body" idx="1"/>
          </p:nvPr>
        </p:nvSpPr>
        <p:spPr>
          <a:xfrm>
            <a:off x="450442" y="2335814"/>
            <a:ext cx="4771030" cy="69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Museum Night -2019</a:t>
            </a:r>
            <a:endParaRPr>
              <a:solidFill>
                <a:srgbClr val="4E1B06"/>
              </a:solidFill>
            </a:endParaRPr>
          </a:p>
        </p:txBody>
      </p:sp>
      <p:pic>
        <p:nvPicPr>
          <p:cNvPr id="297" name="Google Shape;297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0442" y="3171568"/>
            <a:ext cx="4771030" cy="357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3"/>
          <p:cNvSpPr txBox="1">
            <a:spLocks noGrp="1"/>
          </p:cNvSpPr>
          <p:nvPr>
            <p:ph type="body" idx="3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Theatre Summer Camp</a:t>
            </a:r>
            <a:endParaRPr>
              <a:solidFill>
                <a:srgbClr val="4E1B06"/>
              </a:solidFill>
            </a:endParaRPr>
          </a:p>
        </p:txBody>
      </p:sp>
      <p:pic>
        <p:nvPicPr>
          <p:cNvPr id="299" name="Google Shape;299;p13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87250" y="3171568"/>
            <a:ext cx="5366361" cy="357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4E1B06"/>
                </a:solidFill>
              </a:rPr>
              <a:t>Ekaterinburg State </a:t>
            </a:r>
            <a:br>
              <a:rPr lang="en-US">
                <a:solidFill>
                  <a:srgbClr val="4E1B06"/>
                </a:solidFill>
              </a:rPr>
            </a:br>
            <a:r>
              <a:rPr lang="en-US">
                <a:solidFill>
                  <a:srgbClr val="4E1B06"/>
                </a:solidFill>
              </a:rPr>
              <a:t>Theatre Institute</a:t>
            </a:r>
            <a:endParaRPr/>
          </a:p>
        </p:txBody>
      </p:sp>
      <p:sp>
        <p:nvSpPr>
          <p:cNvPr id="305" name="Google Shape;305;p14"/>
          <p:cNvSpPr txBox="1">
            <a:spLocks noGrp="1"/>
          </p:cNvSpPr>
          <p:nvPr>
            <p:ph type="body" idx="2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3F3F3"/>
                </a:solidFill>
              </a:rPr>
              <a:t>The Multimedia Theatre was created on the basis of one of the class of Alexander </a:t>
            </a:r>
            <a:r>
              <a:rPr lang="en-US" dirty="0" err="1">
                <a:solidFill>
                  <a:srgbClr val="F3F3F3"/>
                </a:solidFill>
              </a:rPr>
              <a:t>Blinov</a:t>
            </a:r>
            <a:r>
              <a:rPr lang="en-US" dirty="0">
                <a:solidFill>
                  <a:srgbClr val="F3F3F3"/>
                </a:solidFill>
              </a:rPr>
              <a:t>. It combines traditional acting and the use of 3D technology</a:t>
            </a:r>
            <a:endParaRPr dirty="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endParaRPr sz="2220" dirty="0"/>
          </a:p>
        </p:txBody>
      </p:sp>
      <p:sp>
        <p:nvSpPr>
          <p:cNvPr id="306" name="Google Shape;306;p14"/>
          <p:cNvSpPr txBox="1">
            <a:spLocks noGrp="1"/>
          </p:cNvSpPr>
          <p:nvPr>
            <p:ph type="body" idx="3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307" name="Google Shape;307;p14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64343" y="2042824"/>
            <a:ext cx="4700588" cy="227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9158" y="4313207"/>
            <a:ext cx="3770957" cy="251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ctrTitle"/>
          </p:nvPr>
        </p:nvSpPr>
        <p:spPr>
          <a:xfrm>
            <a:off x="230659" y="2640169"/>
            <a:ext cx="8593797" cy="14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600"/>
              <a:buFont typeface="Trebuchet MS"/>
              <a:buNone/>
            </a:pP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br>
              <a:rPr lang="en-US" sz="3600">
                <a:solidFill>
                  <a:srgbClr val="4E1B06"/>
                </a:solidFill>
              </a:rPr>
            </a:br>
            <a:r>
              <a:rPr lang="en-US" sz="3600">
                <a:solidFill>
                  <a:srgbClr val="4E1B06"/>
                </a:solidFill>
              </a:rPr>
              <a:t>Ekaterinburg State </a:t>
            </a:r>
            <a:br>
              <a:rPr lang="en-US" sz="3600">
                <a:solidFill>
                  <a:srgbClr val="4E1B06"/>
                </a:solidFill>
              </a:rPr>
            </a:br>
            <a:r>
              <a:rPr lang="en-US" sz="3600">
                <a:solidFill>
                  <a:srgbClr val="4E1B06"/>
                </a:solidFill>
              </a:rPr>
              <a:t>Theatre Institute</a:t>
            </a:r>
            <a:br>
              <a:rPr lang="en-US" sz="3600">
                <a:solidFill>
                  <a:srgbClr val="4E1B06"/>
                </a:solidFill>
              </a:rPr>
            </a:br>
            <a:endParaRPr sz="3600"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1"/>
          </p:nvPr>
        </p:nvSpPr>
        <p:spPr>
          <a:xfrm>
            <a:off x="680321" y="4394039"/>
            <a:ext cx="8315397" cy="160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st.Weiner, 2, Ekaterinburg, Russia, 620014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(343) 371-76-45, r_egti@mail.ru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www.egti.ru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315" name="Google Shape;31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976" y="5621465"/>
            <a:ext cx="1865538" cy="114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597945" y="703801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4E1B06"/>
                </a:solidFill>
              </a:rPr>
              <a:t>Ekaterinburg State </a:t>
            </a:r>
            <a:br>
              <a:rPr lang="en-US">
                <a:solidFill>
                  <a:srgbClr val="4E1B06"/>
                </a:solidFill>
              </a:rPr>
            </a:br>
            <a:r>
              <a:rPr lang="en-US">
                <a:solidFill>
                  <a:srgbClr val="4E1B06"/>
                </a:solidFill>
              </a:rPr>
              <a:t>Theatre Institute</a:t>
            </a:r>
            <a:endParaRPr>
              <a:solidFill>
                <a:srgbClr val="4E1B06"/>
              </a:solidFill>
            </a:endParaRPr>
          </a:p>
        </p:txBody>
      </p:sp>
      <p:sp>
        <p:nvSpPr>
          <p:cNvPr id="210" name="Google Shape;210;p2"/>
          <p:cNvSpPr txBox="1">
            <a:spLocks noGrp="1"/>
          </p:cNvSpPr>
          <p:nvPr>
            <p:ph type="body" idx="1"/>
          </p:nvPr>
        </p:nvSpPr>
        <p:spPr>
          <a:xfrm>
            <a:off x="156519" y="2232454"/>
            <a:ext cx="4876800" cy="396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800" dirty="0"/>
              <a:t>The Institute, founded in 1985, is the only specialized higher education </a:t>
            </a:r>
            <a:r>
              <a:rPr lang="en-US" sz="1800" dirty="0" err="1"/>
              <a:t>organisation</a:t>
            </a:r>
            <a:r>
              <a:rPr lang="en-US" sz="1800" dirty="0"/>
              <a:t> in the Urals region that provides education in the field of skilled theatre workforce and train students in the following careers:</a:t>
            </a: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Acting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Theatre Directing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Creative Writing</a:t>
            </a:r>
            <a:endParaRPr sz="1800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Producing</a:t>
            </a:r>
            <a:endParaRPr sz="1800" dirty="0"/>
          </a:p>
        </p:txBody>
      </p:sp>
      <p:pic>
        <p:nvPicPr>
          <p:cNvPr id="211" name="Google Shape;211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37" b="236"/>
          <a:stretch/>
        </p:blipFill>
        <p:spPr>
          <a:xfrm>
            <a:off x="5033319" y="2446637"/>
            <a:ext cx="5566905" cy="385980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" b="278"/>
          <a:stretch/>
        </p:blipFill>
        <p:spPr>
          <a:xfrm>
            <a:off x="4967288" y="2336800"/>
            <a:ext cx="5426075" cy="3598863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17" name="Google Shape;217;p3"/>
          <p:cNvSpPr txBox="1">
            <a:spLocks noGrp="1"/>
          </p:cNvSpPr>
          <p:nvPr>
            <p:ph type="body" idx="1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800" dirty="0"/>
              <a:t>MORE THAN 5000 GRADUATES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The Institute graduates work at </a:t>
            </a:r>
            <a:r>
              <a:rPr lang="en-US" sz="1800" i="1" dirty="0"/>
              <a:t>theatres</a:t>
            </a:r>
            <a:r>
              <a:rPr lang="en-US" sz="1800" dirty="0"/>
              <a:t>, </a:t>
            </a:r>
            <a:r>
              <a:rPr lang="en-US" sz="1800" i="1" dirty="0"/>
              <a:t>concert halls, film productions, shows</a:t>
            </a:r>
            <a:r>
              <a:rPr lang="en-US" sz="1800" dirty="0"/>
              <a:t>  etc. all over the world. 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800" dirty="0"/>
              <a:t>They develop their own theatre projects, write plays and act in films.</a:t>
            </a:r>
            <a:endParaRPr sz="1800" dirty="0">
              <a:solidFill>
                <a:srgbClr val="4E1B06"/>
              </a:solidFill>
            </a:endParaRPr>
          </a:p>
        </p:txBody>
      </p:sp>
      <p:sp>
        <p:nvSpPr>
          <p:cNvPr id="218" name="Google Shape;218;p3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"/>
          <p:cNvSpPr txBox="1">
            <a:spLocks noGrp="1"/>
          </p:cNvSpPr>
          <p:nvPr>
            <p:ph type="body" idx="1"/>
          </p:nvPr>
        </p:nvSpPr>
        <p:spPr>
          <a:xfrm>
            <a:off x="123569" y="2065504"/>
            <a:ext cx="5173361" cy="73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-US" sz="1500" dirty="0"/>
              <a:t>The ETI students hone their acting skills on the stage of the Student Theatre  in dramatic, musical and puppet performances</a:t>
            </a:r>
            <a:endParaRPr sz="1500" dirty="0">
              <a:solidFill>
                <a:srgbClr val="4E1B06"/>
              </a:solidFill>
            </a:endParaRPr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3"/>
          </p:nvPr>
        </p:nvSpPr>
        <p:spPr>
          <a:xfrm>
            <a:off x="5593909" y="2135550"/>
            <a:ext cx="4818504" cy="59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/>
              <a:t>The repertoire of the Student Theatre includes performances for children and adults</a:t>
            </a:r>
            <a:endParaRPr sz="1500">
              <a:solidFill>
                <a:srgbClr val="4E1B06"/>
              </a:solidFill>
            </a:endParaRPr>
          </a:p>
        </p:txBody>
      </p:sp>
      <p:pic>
        <p:nvPicPr>
          <p:cNvPr id="225" name="Google Shape;225;p4" descr="https://sun9-54.userapi.com/c857728/v857728903/d4527/9WizovoDxUQ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0860" y="3030009"/>
            <a:ext cx="4620372" cy="307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https://sun9-54.userapi.com/c206516/v206516695/82c7/_1PuIw-Xw1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3909" y="3030008"/>
            <a:ext cx="4700273" cy="290617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 txBox="1">
            <a:spLocks noGrp="1"/>
          </p:cNvSpPr>
          <p:nvPr>
            <p:ph type="body" idx="4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sp>
        <p:nvSpPr>
          <p:cNvPr id="228" name="Google Shape;228;p4"/>
          <p:cNvSpPr txBox="1"/>
          <p:nvPr/>
        </p:nvSpPr>
        <p:spPr>
          <a:xfrm>
            <a:off x="597945" y="703801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600"/>
              <a:buFont typeface="Trebuchet MS"/>
              <a:buNone/>
            </a:pPr>
            <a:r>
              <a:rPr lang="en-US" sz="3600" b="0" i="0" u="none" strike="noStrike" cap="none">
                <a:solidFill>
                  <a:srgbClr val="4E1B06"/>
                </a:solidFill>
                <a:latin typeface="Trebuchet MS"/>
                <a:ea typeface="Trebuchet MS"/>
                <a:cs typeface="Trebuchet MS"/>
                <a:sym typeface="Trebuchet MS"/>
              </a:rPr>
              <a:t>Ekaterinburg State </a:t>
            </a:r>
            <a:br>
              <a:rPr lang="en-US" sz="3600" b="0" i="0" u="none" strike="noStrike" cap="none">
                <a:solidFill>
                  <a:srgbClr val="4E1B0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600" b="0" i="0" u="none" strike="noStrike" cap="none">
                <a:solidFill>
                  <a:srgbClr val="4E1B06"/>
                </a:solidFill>
                <a:latin typeface="Trebuchet MS"/>
                <a:ea typeface="Trebuchet MS"/>
                <a:cs typeface="Trebuchet MS"/>
                <a:sym typeface="Trebuchet MS"/>
              </a:rPr>
              <a:t>Theatre Institute</a:t>
            </a:r>
            <a:endParaRPr sz="3600" b="0" i="0" u="none" strike="noStrike" cap="none">
              <a:solidFill>
                <a:srgbClr val="4E1B0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pic>
        <p:nvPicPr>
          <p:cNvPr id="234" name="Google Shape;234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56" b="256"/>
          <a:stretch/>
        </p:blipFill>
        <p:spPr>
          <a:xfrm>
            <a:off x="4868333" y="2336874"/>
            <a:ext cx="5610197" cy="372160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35" name="Google Shape;235;p5"/>
          <p:cNvSpPr txBox="1">
            <a:spLocks noGrp="1"/>
          </p:cNvSpPr>
          <p:nvPr>
            <p:ph type="body" idx="1"/>
          </p:nvPr>
        </p:nvSpPr>
        <p:spPr>
          <a:xfrm>
            <a:off x="337751" y="2794074"/>
            <a:ext cx="4366200" cy="3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</a:pPr>
            <a:r>
              <a:rPr lang="en-US" sz="1900" dirty="0"/>
              <a:t>The International Festival of Small Forms and Mono Performances “He. She. They” was held at the  ESTI in April 2019.</a:t>
            </a:r>
            <a:endParaRPr sz="19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</a:pPr>
            <a:br>
              <a:rPr lang="en-US" sz="1900" dirty="0"/>
            </a:br>
            <a:r>
              <a:rPr lang="en-US" sz="1900" dirty="0"/>
              <a:t>Spectators saw about 20 productions performed in the classical style, including musical and poetic shows, as well as experimental production like immersive performances with the audience participation.</a:t>
            </a:r>
            <a:endParaRPr sz="19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</a:pPr>
            <a:br>
              <a:rPr lang="en-US" sz="1900" dirty="0"/>
            </a:br>
            <a:r>
              <a:rPr lang="en-US" sz="1900" dirty="0"/>
              <a:t>The jury consisted of prominent figures of Russian Theatre.</a:t>
            </a:r>
            <a:endParaRPr sz="1900" dirty="0"/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</a:pPr>
            <a:br>
              <a:rPr lang="en-US" sz="1900" dirty="0"/>
            </a:br>
            <a:r>
              <a:rPr lang="en-US" sz="1900" dirty="0"/>
              <a:t>The purpose of the festival is to popularize small-scale performances and prove that in the solo performance the actor on the stage “is an island” if it is embodied with talent and brilliance. </a:t>
            </a:r>
            <a:endParaRPr sz="1900"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120"/>
              <a:buNone/>
            </a:pP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120"/>
              <a:buNone/>
            </a:pPr>
            <a:endParaRPr sz="1120" dirty="0">
              <a:solidFill>
                <a:srgbClr val="4E1B06"/>
              </a:solidFill>
            </a:endParaRPr>
          </a:p>
          <a:p>
            <a:pPr marL="0" lvl="0" indent="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E1B06"/>
              </a:buClr>
              <a:buSzPts val="1120"/>
              <a:buNone/>
            </a:pPr>
            <a:br>
              <a:rPr lang="en-US" sz="1120" dirty="0">
                <a:solidFill>
                  <a:srgbClr val="4E1B06"/>
                </a:solidFill>
              </a:rPr>
            </a:br>
            <a:endParaRPr sz="1120" dirty="0">
              <a:solidFill>
                <a:srgbClr val="4E1B0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41" name="Google Shape;241;p6"/>
          <p:cNvSpPr txBox="1">
            <a:spLocks noGrp="1"/>
          </p:cNvSpPr>
          <p:nvPr>
            <p:ph type="body" idx="1"/>
          </p:nvPr>
        </p:nvSpPr>
        <p:spPr>
          <a:xfrm>
            <a:off x="680320" y="2402778"/>
            <a:ext cx="4698357" cy="54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endParaRPr sz="1300">
              <a:solidFill>
                <a:srgbClr val="4E1B06"/>
              </a:solidFill>
            </a:endParaRPr>
          </a:p>
        </p:txBody>
      </p:sp>
      <p:sp>
        <p:nvSpPr>
          <p:cNvPr id="242" name="Google Shape;242;p6"/>
          <p:cNvSpPr txBox="1">
            <a:spLocks noGrp="1"/>
          </p:cNvSpPr>
          <p:nvPr>
            <p:ph type="body" idx="3"/>
          </p:nvPr>
        </p:nvSpPr>
        <p:spPr>
          <a:xfrm>
            <a:off x="5594122" y="2180356"/>
            <a:ext cx="4700060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"/>
              <a:buNone/>
            </a:pPr>
            <a:r>
              <a:rPr lang="en-US" sz="1400"/>
              <a:t>In 2019 students from Russian and foreign universities  took part in the Student Directing and Acting Laboratory “Interior Space” held by the Institute.</a:t>
            </a:r>
            <a:endParaRPr sz="1400">
              <a:solidFill>
                <a:srgbClr val="4E1B06"/>
              </a:solidFill>
            </a:endParaRPr>
          </a:p>
        </p:txBody>
      </p:sp>
      <p:pic>
        <p:nvPicPr>
          <p:cNvPr id="243" name="Google Shape;243;p6" descr="https://sun9-39.userapi.com/c852232/v852232463/1ca201/47OnJiIczpk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42989" y="2410513"/>
            <a:ext cx="2302119" cy="345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6" descr="https://sun9-40.userapi.com/c854324/v854324619/f78b6/g2ZF-oSui2w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37346" y="2949148"/>
            <a:ext cx="4356836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50" name="Google Shape;250;p7"/>
          <p:cNvSpPr txBox="1">
            <a:spLocks noGrp="1"/>
          </p:cNvSpPr>
          <p:nvPr>
            <p:ph type="body" idx="1"/>
          </p:nvPr>
        </p:nvSpPr>
        <p:spPr>
          <a:xfrm>
            <a:off x="263716" y="2167598"/>
            <a:ext cx="10238744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Master classes and workshops are regularly held by specialists from various theatre schools.</a:t>
            </a:r>
            <a:endParaRPr>
              <a:solidFill>
                <a:srgbClr val="4E1B06"/>
              </a:solidFill>
            </a:endParaRPr>
          </a:p>
        </p:txBody>
      </p:sp>
      <p:pic>
        <p:nvPicPr>
          <p:cNvPr id="251" name="Google Shape;251;p7" descr="https://sun9-41.userapi.com/c855528/v855528749/179aab/MIOrk4BK5QM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0355" y="3030538"/>
            <a:ext cx="4358777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7" descr="https://sun9-61.userapi.com/c854020/v854020820/17ad26/9R6_R8E7-qw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65800" y="3030538"/>
            <a:ext cx="4357687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58" name="Google Shape;258;p8"/>
          <p:cNvSpPr txBox="1">
            <a:spLocks noGrp="1"/>
          </p:cNvSpPr>
          <p:nvPr>
            <p:ph type="body" idx="1"/>
          </p:nvPr>
        </p:nvSpPr>
        <p:spPr>
          <a:xfrm>
            <a:off x="556052" y="2067697"/>
            <a:ext cx="9617677" cy="9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50"/>
              <a:buNone/>
            </a:pPr>
            <a:r>
              <a:rPr lang="en-US" sz="1550" dirty="0"/>
              <a:t>The ESTI annually holds scientific and practical conferences and seminars in substantive areas:</a:t>
            </a:r>
            <a:br>
              <a:rPr lang="en-US" sz="1550" dirty="0"/>
            </a:br>
            <a:r>
              <a:rPr lang="en-US" sz="1550" dirty="0"/>
              <a:t>“Speech on the Stage”, “Theatre Text”, “Theatre in Context”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1472"/>
              <a:buNone/>
            </a:pPr>
            <a:endParaRPr sz="1472" dirty="0">
              <a:solidFill>
                <a:srgbClr val="4E1B06"/>
              </a:solidFill>
            </a:endParaRPr>
          </a:p>
        </p:txBody>
      </p:sp>
      <p:pic>
        <p:nvPicPr>
          <p:cNvPr id="259" name="Google Shape;259;p8" descr="https://sun9-61.userapi.com/c857236/v857236901/7a439/KmMIVx18evs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46130" y="3281751"/>
            <a:ext cx="4356836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 descr="https://sun9-62.userapi.com/c855528/v855528749/179a8d/N8CdTlQQqzs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35405" y="3281751"/>
            <a:ext cx="4358777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1B06"/>
              </a:buClr>
              <a:buSzPts val="3240"/>
              <a:buFont typeface="Trebuchet MS"/>
              <a:buNone/>
            </a:pP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Ekaterinburg State </a:t>
            </a:r>
            <a:br>
              <a:rPr lang="en-US" sz="3240">
                <a:solidFill>
                  <a:srgbClr val="4E1B06"/>
                </a:solidFill>
              </a:rPr>
            </a:br>
            <a:r>
              <a:rPr lang="en-US" sz="3240">
                <a:solidFill>
                  <a:srgbClr val="4E1B06"/>
                </a:solidFill>
              </a:rPr>
              <a:t>Theatre Institute</a:t>
            </a:r>
            <a:br>
              <a:rPr lang="en-US" sz="3240">
                <a:solidFill>
                  <a:srgbClr val="4E1B06"/>
                </a:solidFill>
              </a:rPr>
            </a:br>
            <a:endParaRPr sz="3240"/>
          </a:p>
        </p:txBody>
      </p:sp>
      <p:sp>
        <p:nvSpPr>
          <p:cNvPr id="266" name="Google Shape;266;p9"/>
          <p:cNvSpPr txBox="1">
            <a:spLocks noGrp="1"/>
          </p:cNvSpPr>
          <p:nvPr>
            <p:ph type="body" idx="1"/>
          </p:nvPr>
        </p:nvSpPr>
        <p:spPr>
          <a:xfrm>
            <a:off x="255374" y="2336873"/>
            <a:ext cx="4258961" cy="419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ESTI students are participants and winners of prestigious national and international competitions and festivals:</a:t>
            </a:r>
            <a:endParaRPr sz="1800" dirty="0"/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Moscow International Theatre Festival of Student</a:t>
            </a:r>
            <a:endParaRPr sz="1800" dirty="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Performances "Your Chance"</a:t>
            </a:r>
            <a:br>
              <a:rPr lang="en-US" sz="1800" dirty="0"/>
            </a:br>
            <a:r>
              <a:rPr lang="en-US" sz="1800" dirty="0"/>
              <a:t>All-Russian Youth Festival "The Future of Theater Russia" (BTR)</a:t>
            </a:r>
            <a:endParaRPr sz="1800" dirty="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Anton Pavlovich Chekhov International Reciting Competition</a:t>
            </a:r>
            <a:endParaRPr sz="1800" dirty="0"/>
          </a:p>
          <a:p>
            <a:pPr marL="4572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and others.</a:t>
            </a:r>
            <a:endParaRPr sz="1800" dirty="0"/>
          </a:p>
          <a:p>
            <a:pPr marL="228600" lvl="0" indent="-1562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40"/>
              <a:buNone/>
            </a:pPr>
            <a:endParaRPr sz="1140" dirty="0">
              <a:solidFill>
                <a:srgbClr val="4E1B06"/>
              </a:solidFill>
            </a:endParaRPr>
          </a:p>
        </p:txBody>
      </p:sp>
      <p:pic>
        <p:nvPicPr>
          <p:cNvPr id="267" name="Google Shape;26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189" y="2900178"/>
            <a:ext cx="5247053" cy="393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5221" y="2042984"/>
            <a:ext cx="3558969" cy="282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196649" y="2042984"/>
            <a:ext cx="2877561" cy="359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Другая 7">
      <a:dk1>
        <a:srgbClr val="F3A282"/>
      </a:dk1>
      <a:lt1>
        <a:srgbClr val="FCECE5"/>
      </a:lt1>
      <a:dk2>
        <a:srgbClr val="9D360E"/>
      </a:dk2>
      <a:lt2>
        <a:srgbClr val="E7E6E6"/>
      </a:lt2>
      <a:accent1>
        <a:srgbClr val="F6BE72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645</Words>
  <Application>Microsoft Macintosh PowerPoint</Application>
  <PresentationFormat>Широкоэкранный</PresentationFormat>
  <Paragraphs>60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Georgia</vt:lpstr>
      <vt:lpstr>Trebuchet MS</vt:lpstr>
      <vt:lpstr>Берлин</vt:lpstr>
      <vt:lpstr>Ekaterinburg State  Theatre Institute</vt:lpstr>
      <vt:lpstr>Ekaterinburg State  Theatre Institute</vt:lpstr>
      <vt:lpstr> Ekaterinburg State  Theatre Institute </vt:lpstr>
      <vt:lpstr>Презентация PowerPoint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 Ekaterinburg State  Theatre Institute </vt:lpstr>
      <vt:lpstr>Ekaterinburg State  Theatre Institute</vt:lpstr>
      <vt:lpstr>       Ekaterinburg State  Theatre Institute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Ekaterinburg State  Theatre Institute</dc:title>
  <dc:creator>Пользователь</dc:creator>
  <cp:lastModifiedBy>Glukhanyuk Anna</cp:lastModifiedBy>
  <cp:revision>2</cp:revision>
  <dcterms:created xsi:type="dcterms:W3CDTF">2018-10-18T07:05:42Z</dcterms:created>
  <dcterms:modified xsi:type="dcterms:W3CDTF">2020-10-28T07:40:26Z</dcterms:modified>
</cp:coreProperties>
</file>